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74" r:id="rId4"/>
    <p:sldId id="273" r:id="rId5"/>
    <p:sldId id="272" r:id="rId6"/>
    <p:sldId id="275" r:id="rId7"/>
    <p:sldId id="276" r:id="rId8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33CC"/>
    <a:srgbClr val="0000CC"/>
    <a:srgbClr val="00BAEE"/>
    <a:srgbClr val="F7A600"/>
    <a:srgbClr val="004A93"/>
    <a:srgbClr val="AFCA0B"/>
    <a:srgbClr val="004A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2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3FF05FE-4686-4401-8435-3184D20E8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11.05.2023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DE55D9E-DCCB-4C6A-B993-B4E34064E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D73E658-A926-4C2C-98EE-AB70A1D0C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CFA45D2A-9AD5-4FA0-8B4D-3F277D660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577" y="974740"/>
            <a:ext cx="4312648" cy="1194380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986C8ECE-38F8-4390-AC09-623FD14A3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7578" y="2291040"/>
            <a:ext cx="4312647" cy="280483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CD529F53-5CF9-4D77-8899-65700A05666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5924549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1855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11.05.2023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B002019-D3B1-4712-A60C-F85C361B3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29689DCA-AF68-4788-B75C-7398CD841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60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24644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09206446-CB37-4722-8983-CA4F998594A1}"/>
              </a:ext>
            </a:extLst>
          </p:cNvPr>
          <p:cNvSpPr/>
          <p:nvPr userDrawn="1"/>
        </p:nvSpPr>
        <p:spPr>
          <a:xfrm>
            <a:off x="0" y="0"/>
            <a:ext cx="12192000" cy="5939246"/>
          </a:xfrm>
          <a:prstGeom prst="rect">
            <a:avLst/>
          </a:prstGeom>
          <a:solidFill>
            <a:srgbClr val="004A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3B81468-5577-42D9-A0A8-4290D1164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11.05.2023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283BBDC-8881-4C1C-BCD8-771B881AB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256BF3E-7457-4DE2-9573-26DDB1BE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A517BF13-B064-FF46-AB2D-55D953418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Plassholder for tekst 2">
            <a:extLst>
              <a:ext uri="{FF2B5EF4-FFF2-40B4-BE49-F238E27FC236}">
                <a16:creationId xmlns:a16="http://schemas.microsoft.com/office/drawing/2014/main" id="{6BB3D456-3EB1-8D47-92DF-6E6C98DEC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60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88934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09206446-CB37-4722-8983-CA4F998594A1}"/>
              </a:ext>
            </a:extLst>
          </p:cNvPr>
          <p:cNvSpPr/>
          <p:nvPr userDrawn="1"/>
        </p:nvSpPr>
        <p:spPr>
          <a:xfrm>
            <a:off x="0" y="0"/>
            <a:ext cx="12192000" cy="5939246"/>
          </a:xfrm>
          <a:prstGeom prst="rect">
            <a:avLst/>
          </a:prstGeom>
          <a:solidFill>
            <a:srgbClr val="00BA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3B81468-5577-42D9-A0A8-4290D1164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11.05.2023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283BBDC-8881-4C1C-BCD8-771B881AB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256BF3E-7457-4DE2-9573-26DDB1BE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13" name="Plassholder for tittel 1">
            <a:extLst>
              <a:ext uri="{FF2B5EF4-FFF2-40B4-BE49-F238E27FC236}">
                <a16:creationId xmlns:a16="http://schemas.microsoft.com/office/drawing/2014/main" id="{6EB6D813-D3CF-584A-955E-BE9302238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4" name="Plassholder for tekst 2">
            <a:extLst>
              <a:ext uri="{FF2B5EF4-FFF2-40B4-BE49-F238E27FC236}">
                <a16:creationId xmlns:a16="http://schemas.microsoft.com/office/drawing/2014/main" id="{084AF377-DD7C-2E43-81AA-50D2949855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60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48472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BD0268F0-FD57-4B56-B626-74278CA46D0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930537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3B81468-5577-42D9-A0A8-4290D1164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11.05.2023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283BBDC-8881-4C1C-BCD8-771B881AB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256BF3E-7457-4DE2-9573-26DDB1BE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979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11.05.2023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Plassholder for bilde 7">
            <a:extLst>
              <a:ext uri="{FF2B5EF4-FFF2-40B4-BE49-F238E27FC236}">
                <a16:creationId xmlns:a16="http://schemas.microsoft.com/office/drawing/2014/main" id="{C3C10569-7B52-4935-B759-E4E0B9A66E4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6273202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2" name="Tittel 1">
            <a:extLst>
              <a:ext uri="{FF2B5EF4-FFF2-40B4-BE49-F238E27FC236}">
                <a16:creationId xmlns:a16="http://schemas.microsoft.com/office/drawing/2014/main" id="{0839F977-8ACE-43DF-B0D9-B388C8DE7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2494" y="1073213"/>
            <a:ext cx="5248455" cy="1178327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3" name="Plassholder for tekst 2">
            <a:extLst>
              <a:ext uri="{FF2B5EF4-FFF2-40B4-BE49-F238E27FC236}">
                <a16:creationId xmlns:a16="http://schemas.microsoft.com/office/drawing/2014/main" id="{13038989-DCD0-4166-B30B-998284057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42494" y="2433648"/>
            <a:ext cx="5248454" cy="2547426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92763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0072502-4E4A-449F-AA2C-76A83E5B0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68B7CF3-00A0-472B-8D13-4F9BD41166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66077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C8E5455-3D59-4FA3-A1BA-DEA033D3EE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66077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3B81468-5577-42D9-A0A8-4290D1164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11.05.2023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283BBDC-8881-4C1C-BCD8-771B881AB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256BF3E-7457-4DE2-9573-26DDB1BE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7478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2FC42E7-C7B6-4BB1-8678-1916449E1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18FC5351-58AB-4694-B2C5-C21BBC385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11.05.2023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FD0D3338-C838-4294-B690-189DBEA7A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A64C9D0-EBD5-4D33-BD7B-CCF2F5E15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7932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A03B7481-3688-4B04-B67E-23B7FD9FE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11.05.2023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7F73DD26-4037-4A18-A05E-AA134B9DA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496E061-70AD-45E6-B695-FC98F9148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10271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63F13CE7-7E72-49FD-9179-672195AA8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1C6E529-3426-4CD8-8DE8-704A002609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660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905DCFF-9452-43CA-A8F2-63B746EF63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0593" y="6292742"/>
            <a:ext cx="1030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4A93"/>
                </a:solidFill>
              </a:defRPr>
            </a:lvl1pPr>
          </a:lstStyle>
          <a:p>
            <a:fld id="{958FF766-412E-462A-8F5D-C7E95663E47D}" type="datetimeFigureOut">
              <a:rPr lang="nb-NO" smtClean="0"/>
              <a:pPr/>
              <a:t>11.05.2023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2F726A0-91AD-490D-8F7E-2F883D0BDC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65105" y="6292742"/>
            <a:ext cx="64856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4A93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6EDB195-5C8F-492E-BE84-4A9C1B3F7A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09986" y="6292742"/>
            <a:ext cx="5877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4A93"/>
                </a:solidFill>
              </a:defRPr>
            </a:lvl1pPr>
          </a:lstStyle>
          <a:p>
            <a:fld id="{06668B70-52D5-4929-987C-994778F03EBF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DEDE010E-7568-42CB-990A-AAD7ACCD914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35" y="6292868"/>
            <a:ext cx="1698307" cy="360432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7BE4884A-7C66-4471-9DC2-28A0785C029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486" y="6256460"/>
            <a:ext cx="474315" cy="41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952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71" r:id="rId4"/>
    <p:sldLayoutId id="2147483672" r:id="rId5"/>
    <p:sldLayoutId id="2147483673" r:id="rId6"/>
    <p:sldLayoutId id="2147483670" r:id="rId7"/>
    <p:sldLayoutId id="2147483654" r:id="rId8"/>
    <p:sldLayoutId id="214748365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4A93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hso.elabjournal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102" y="2326680"/>
            <a:ext cx="4352925" cy="2887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2186E472-FE10-4160-A720-99FADDF44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577" y="974740"/>
            <a:ext cx="8191656" cy="1194380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Elektronisk forskningslogg</a:t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Electronic </a:t>
            </a:r>
            <a:r>
              <a:rPr lang="nb-NO" dirty="0"/>
              <a:t>lab </a:t>
            </a:r>
            <a:r>
              <a:rPr lang="nb-NO" dirty="0" err="1"/>
              <a:t>notebook</a:t>
            </a:r>
            <a:r>
              <a:rPr lang="nb-NO" dirty="0"/>
              <a:t> (ELN)</a:t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EA1C63D-C6E7-4EBE-9BD2-5D980EC5D6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7578" y="3695699"/>
            <a:ext cx="6362855" cy="14001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smtClean="0"/>
              <a:t>Matthias Kolberg</a:t>
            </a:r>
          </a:p>
          <a:p>
            <a:pPr marL="0" indent="0">
              <a:buNone/>
            </a:pPr>
            <a:r>
              <a:rPr lang="nb-NO" sz="1600" dirty="0" smtClean="0"/>
              <a:t>Forskningsavdelingen</a:t>
            </a:r>
          </a:p>
          <a:p>
            <a:pPr marL="0" indent="0">
              <a:buNone/>
            </a:pPr>
            <a:r>
              <a:rPr lang="nb-NO" sz="1600" dirty="0" smtClean="0"/>
              <a:t>Direktørens stab, FIU</a:t>
            </a:r>
            <a:endParaRPr lang="nb-NO" sz="1600" dirty="0"/>
          </a:p>
        </p:txBody>
      </p:sp>
      <p:sp>
        <p:nvSpPr>
          <p:cNvPr id="11" name="Rektangel 10"/>
          <p:cNvSpPr/>
          <p:nvPr/>
        </p:nvSpPr>
        <p:spPr>
          <a:xfrm>
            <a:off x="10270798" y="4388765"/>
            <a:ext cx="149286" cy="8864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ktangel 13"/>
          <p:cNvSpPr/>
          <p:nvPr/>
        </p:nvSpPr>
        <p:spPr>
          <a:xfrm>
            <a:off x="10526609" y="4388765"/>
            <a:ext cx="149286" cy="886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ktangel 14"/>
          <p:cNvSpPr/>
          <p:nvPr/>
        </p:nvSpPr>
        <p:spPr>
          <a:xfrm>
            <a:off x="10782421" y="4388765"/>
            <a:ext cx="149286" cy="8864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49647" y="4155988"/>
            <a:ext cx="267196" cy="142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0433" y="2505660"/>
            <a:ext cx="2901293" cy="1550742"/>
          </a:xfrm>
          <a:prstGeom prst="rect">
            <a:avLst/>
          </a:prstGeom>
        </p:spPr>
      </p:pic>
      <p:grpSp>
        <p:nvGrpSpPr>
          <p:cNvPr id="16" name="Gruppe 15"/>
          <p:cNvGrpSpPr/>
          <p:nvPr/>
        </p:nvGrpSpPr>
        <p:grpSpPr>
          <a:xfrm>
            <a:off x="9850907" y="2687202"/>
            <a:ext cx="1525979" cy="2166398"/>
            <a:chOff x="9724629" y="1422847"/>
            <a:chExt cx="1525979" cy="216639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9" name="Avrundet rektangel 8"/>
            <p:cNvSpPr/>
            <p:nvPr/>
          </p:nvSpPr>
          <p:spPr>
            <a:xfrm>
              <a:off x="9724629" y="1422847"/>
              <a:ext cx="1525979" cy="2166398"/>
            </a:xfrm>
            <a:prstGeom prst="roundRect">
              <a:avLst>
                <a:gd name="adj" fmla="val 6299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Rektangel 9"/>
            <p:cNvSpPr/>
            <p:nvPr/>
          </p:nvSpPr>
          <p:spPr>
            <a:xfrm>
              <a:off x="9811182" y="1583165"/>
              <a:ext cx="1356299" cy="183813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pic>
        <p:nvPicPr>
          <p:cNvPr id="6" name="Bild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1412" y="2847520"/>
            <a:ext cx="1330619" cy="176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26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ELN - Elektronisk </a:t>
            </a:r>
            <a:r>
              <a:rPr lang="nb-NO" dirty="0" err="1" smtClean="0"/>
              <a:t>labnotatbok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	   Elektronisk forskningslogg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Åpnet for alle forskere i HSØ</a:t>
            </a:r>
          </a:p>
          <a:p>
            <a:r>
              <a:rPr lang="nb-NO" dirty="0" smtClean="0"/>
              <a:t>Regional anskaffet, bestilles i tilgangsportalen BAT</a:t>
            </a:r>
          </a:p>
          <a:p>
            <a:r>
              <a:rPr lang="nb-NO" dirty="0" smtClean="0"/>
              <a:t>Både til anonyme data og pseudonyme data med kodeliste i egnet system for sensitive data som f.eks. </a:t>
            </a:r>
            <a:r>
              <a:rPr lang="nb-NO" dirty="0" err="1" smtClean="0"/>
              <a:t>Medinsight</a:t>
            </a:r>
            <a:endParaRPr lang="nb-NO" dirty="0" smtClean="0"/>
          </a:p>
          <a:p>
            <a:r>
              <a:rPr lang="nb-NO" dirty="0" smtClean="0"/>
              <a:t>UiO har opsjon på samme løsning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9698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Hvordan</a:t>
            </a:r>
            <a:r>
              <a:rPr lang="en-GB" dirty="0" smtClean="0"/>
              <a:t> ta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bruk</a:t>
            </a:r>
            <a:endParaRPr lang="en-GB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336431"/>
            <a:ext cx="10515600" cy="4149969"/>
          </a:xfrm>
        </p:spPr>
        <p:txBody>
          <a:bodyPr>
            <a:normAutofit fontScale="92500" lnSpcReduction="20000"/>
          </a:bodyPr>
          <a:lstStyle/>
          <a:p>
            <a:r>
              <a:rPr lang="nb-NO" dirty="0" smtClean="0"/>
              <a:t>Informasjon</a:t>
            </a:r>
            <a:r>
              <a:rPr lang="en-GB" dirty="0" smtClean="0"/>
              <a:t> og </a:t>
            </a:r>
            <a:r>
              <a:rPr lang="en-GB" dirty="0" err="1" smtClean="0"/>
              <a:t>brukerveiledninger</a:t>
            </a:r>
            <a:r>
              <a:rPr lang="en-GB" dirty="0" smtClean="0"/>
              <a:t> ligger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Forskningsportalen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err="1" smtClean="0"/>
              <a:t>Tilgang</a:t>
            </a:r>
            <a:r>
              <a:rPr lang="en-GB" dirty="0" smtClean="0"/>
              <a:t> </a:t>
            </a:r>
            <a:r>
              <a:rPr lang="en-GB" dirty="0" err="1" smtClean="0"/>
              <a:t>til</a:t>
            </a:r>
            <a:r>
              <a:rPr lang="en-GB" dirty="0" smtClean="0"/>
              <a:t> </a:t>
            </a:r>
            <a:r>
              <a:rPr lang="en-GB" dirty="0" err="1" smtClean="0"/>
              <a:t>Forskningsportalen</a:t>
            </a:r>
            <a:r>
              <a:rPr lang="en-GB" dirty="0" smtClean="0"/>
              <a:t>, og </a:t>
            </a:r>
            <a:r>
              <a:rPr lang="en-GB" dirty="0" err="1" smtClean="0"/>
              <a:t>tilgang</a:t>
            </a:r>
            <a:r>
              <a:rPr lang="en-GB" dirty="0" smtClean="0"/>
              <a:t> </a:t>
            </a:r>
            <a:r>
              <a:rPr lang="en-GB" dirty="0" err="1" smtClean="0"/>
              <a:t>til</a:t>
            </a:r>
            <a:r>
              <a:rPr lang="en-GB" dirty="0" smtClean="0"/>
              <a:t> ELN</a:t>
            </a:r>
            <a:br>
              <a:rPr lang="en-GB" dirty="0" smtClean="0"/>
            </a:br>
            <a:r>
              <a:rPr lang="en-GB" dirty="0" err="1" smtClean="0"/>
              <a:t>bestilles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fra</a:t>
            </a:r>
            <a:r>
              <a:rPr lang="en-GB" dirty="0" smtClean="0"/>
              <a:t> OUS </a:t>
            </a:r>
            <a:r>
              <a:rPr lang="en-GB" dirty="0" err="1" smtClean="0"/>
              <a:t>intranett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Min Sykehuspartner/BAT </a:t>
            </a:r>
          </a:p>
          <a:p>
            <a:endParaRPr lang="en-GB" dirty="0"/>
          </a:p>
          <a:p>
            <a:r>
              <a:rPr lang="en-GB" dirty="0" err="1" smtClean="0"/>
              <a:t>Pålogging</a:t>
            </a:r>
            <a:r>
              <a:rPr lang="en-GB" dirty="0" smtClean="0"/>
              <a:t> </a:t>
            </a:r>
            <a:r>
              <a:rPr lang="en-GB" dirty="0" err="1" smtClean="0"/>
              <a:t>fra</a:t>
            </a:r>
            <a:r>
              <a:rPr lang="en-GB" dirty="0" smtClean="0"/>
              <a:t> </a:t>
            </a:r>
            <a:r>
              <a:rPr lang="en-GB" dirty="0" err="1" smtClean="0"/>
              <a:t>hvilken</a:t>
            </a:r>
            <a:r>
              <a:rPr lang="en-GB" dirty="0" smtClean="0"/>
              <a:t> </a:t>
            </a:r>
            <a:r>
              <a:rPr lang="en-GB" dirty="0" err="1" smtClean="0"/>
              <a:t>som</a:t>
            </a:r>
            <a:r>
              <a:rPr lang="en-GB" dirty="0" smtClean="0"/>
              <a:t> </a:t>
            </a:r>
            <a:r>
              <a:rPr lang="en-GB" dirty="0" err="1" smtClean="0"/>
              <a:t>helst</a:t>
            </a:r>
            <a:r>
              <a:rPr lang="en-GB" dirty="0" smtClean="0"/>
              <a:t> PC </a:t>
            </a:r>
          </a:p>
          <a:p>
            <a:pPr lvl="1"/>
            <a:r>
              <a:rPr lang="en-GB" dirty="0" err="1" smtClean="0"/>
              <a:t>Forskernett</a:t>
            </a:r>
            <a:r>
              <a:rPr lang="en-GB" dirty="0" smtClean="0"/>
              <a:t>, </a:t>
            </a:r>
            <a:r>
              <a:rPr lang="en-GB" dirty="0" err="1" smtClean="0"/>
              <a:t>UiO</a:t>
            </a:r>
            <a:r>
              <a:rPr lang="en-GB" dirty="0" smtClean="0"/>
              <a:t>, </a:t>
            </a:r>
            <a:r>
              <a:rPr lang="en-GB" dirty="0" err="1" smtClean="0"/>
              <a:t>privat</a:t>
            </a:r>
            <a:r>
              <a:rPr lang="en-GB" dirty="0" smtClean="0"/>
              <a:t> Mac, </a:t>
            </a:r>
            <a:r>
              <a:rPr lang="en-GB" dirty="0" err="1" smtClean="0"/>
              <a:t>nettbrett</a:t>
            </a:r>
            <a:r>
              <a:rPr lang="en-GB" dirty="0" smtClean="0"/>
              <a:t> </a:t>
            </a:r>
            <a:r>
              <a:rPr lang="en-GB" dirty="0" err="1" smtClean="0"/>
              <a:t>eller</a:t>
            </a:r>
            <a:r>
              <a:rPr lang="en-GB" dirty="0" smtClean="0"/>
              <a:t> </a:t>
            </a:r>
            <a:r>
              <a:rPr lang="en-GB" dirty="0" err="1" smtClean="0"/>
              <a:t>mobil</a:t>
            </a:r>
            <a:endParaRPr lang="en-GB" dirty="0" smtClean="0"/>
          </a:p>
          <a:p>
            <a:pPr lvl="1"/>
            <a:r>
              <a:rPr lang="en-GB" dirty="0" smtClean="0">
                <a:hlinkClick r:id="rId2"/>
              </a:rPr>
              <a:t>https</a:t>
            </a:r>
            <a:r>
              <a:rPr lang="en-GB" dirty="0">
                <a:hlinkClick r:id="rId2"/>
              </a:rPr>
              <a:t>://hso.elabjournal.com</a:t>
            </a:r>
            <a:r>
              <a:rPr lang="en-GB" dirty="0" smtClean="0">
                <a:hlinkClick r:id="rId2"/>
              </a:rPr>
              <a:t>/</a:t>
            </a:r>
            <a:endParaRPr lang="en-GB" dirty="0" smtClean="0"/>
          </a:p>
          <a:p>
            <a:pPr lvl="1"/>
            <a:endParaRPr lang="en-GB" dirty="0"/>
          </a:p>
          <a:p>
            <a:r>
              <a:rPr lang="en-GB" dirty="0" err="1" smtClean="0"/>
              <a:t>Tofaktor</a:t>
            </a:r>
            <a:r>
              <a:rPr lang="en-GB" dirty="0" smtClean="0"/>
              <a:t> </a:t>
            </a:r>
            <a:r>
              <a:rPr lang="en-GB" dirty="0" err="1" smtClean="0"/>
              <a:t>autentisering</a:t>
            </a:r>
            <a:r>
              <a:rPr lang="en-GB" dirty="0" smtClean="0"/>
              <a:t> via </a:t>
            </a:r>
            <a:r>
              <a:rPr lang="en-GB" dirty="0" err="1" smtClean="0"/>
              <a:t>Autheticator</a:t>
            </a:r>
            <a:r>
              <a:rPr lang="en-GB" dirty="0" smtClean="0"/>
              <a:t> app </a:t>
            </a:r>
            <a:r>
              <a:rPr lang="en-GB" dirty="0" err="1" smtClean="0"/>
              <a:t>som</a:t>
            </a:r>
            <a:r>
              <a:rPr lang="en-GB" dirty="0" smtClean="0"/>
              <a:t> </a:t>
            </a:r>
            <a:r>
              <a:rPr lang="en-GB" dirty="0" err="1" smtClean="0"/>
              <a:t>må</a:t>
            </a:r>
            <a:r>
              <a:rPr lang="en-GB" dirty="0" smtClean="0"/>
              <a:t> </a:t>
            </a:r>
            <a:r>
              <a:rPr lang="en-GB" dirty="0" err="1" smtClean="0"/>
              <a:t>lastes</a:t>
            </a:r>
            <a:r>
              <a:rPr lang="en-GB" dirty="0" smtClean="0"/>
              <a:t> ned </a:t>
            </a:r>
            <a:r>
              <a:rPr lang="en-GB" dirty="0" err="1" smtClean="0"/>
              <a:t>på</a:t>
            </a:r>
            <a:r>
              <a:rPr lang="en-GB" dirty="0" smtClean="0"/>
              <a:t> </a:t>
            </a:r>
            <a:r>
              <a:rPr lang="en-GB" dirty="0" err="1" smtClean="0"/>
              <a:t>mobiltelefon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1535" y="4607560"/>
            <a:ext cx="946516" cy="946516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7564" y="2141899"/>
            <a:ext cx="1282696" cy="1084085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9571" y="2116608"/>
            <a:ext cx="1301549" cy="109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671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Organisering</a:t>
            </a:r>
            <a:r>
              <a:rPr lang="en-GB" dirty="0" smtClean="0"/>
              <a:t> og </a:t>
            </a:r>
            <a:r>
              <a:rPr lang="en-GB" dirty="0" err="1" smtClean="0"/>
              <a:t>brukernivåer</a:t>
            </a:r>
            <a:endParaRPr lang="en-GB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2426" y="1203839"/>
            <a:ext cx="6025482" cy="4397996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3"/>
          <a:srcRect l="49986" r="25088"/>
          <a:stretch/>
        </p:blipFill>
        <p:spPr>
          <a:xfrm>
            <a:off x="1511721" y="2889738"/>
            <a:ext cx="2414954" cy="914528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 rotWithShape="1">
          <a:blip r:embed="rId3"/>
          <a:srcRect l="74791"/>
          <a:stretch/>
        </p:blipFill>
        <p:spPr>
          <a:xfrm>
            <a:off x="1475443" y="4687307"/>
            <a:ext cx="2442307" cy="914528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 rotWithShape="1">
          <a:blip r:embed="rId3"/>
          <a:srcRect r="74780"/>
          <a:stretch/>
        </p:blipFill>
        <p:spPr>
          <a:xfrm>
            <a:off x="1475443" y="977454"/>
            <a:ext cx="2443416" cy="914528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3"/>
          <a:srcRect l="25140" r="50014"/>
          <a:stretch/>
        </p:blipFill>
        <p:spPr>
          <a:xfrm>
            <a:off x="1511721" y="1911865"/>
            <a:ext cx="2407138" cy="914528"/>
          </a:xfrm>
          <a:prstGeom prst="rect">
            <a:avLst/>
          </a:prstGeom>
        </p:spPr>
      </p:pic>
      <p:cxnSp>
        <p:nvCxnSpPr>
          <p:cNvPr id="10" name="Rett linje 9"/>
          <p:cNvCxnSpPr>
            <a:stCxn id="7" idx="3"/>
          </p:cNvCxnSpPr>
          <p:nvPr/>
        </p:nvCxnSpPr>
        <p:spPr>
          <a:xfrm>
            <a:off x="3918859" y="1434718"/>
            <a:ext cx="1481572" cy="616306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tt linje 10"/>
          <p:cNvCxnSpPr>
            <a:stCxn id="5" idx="3"/>
          </p:cNvCxnSpPr>
          <p:nvPr/>
        </p:nvCxnSpPr>
        <p:spPr>
          <a:xfrm flipV="1">
            <a:off x="3926675" y="2826393"/>
            <a:ext cx="1841079" cy="520609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tt linje 12"/>
          <p:cNvCxnSpPr>
            <a:stCxn id="8" idx="3"/>
          </p:cNvCxnSpPr>
          <p:nvPr/>
        </p:nvCxnSpPr>
        <p:spPr>
          <a:xfrm flipV="1">
            <a:off x="3918859" y="2143526"/>
            <a:ext cx="1481572" cy="225603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Venstre klammeparentes 19"/>
          <p:cNvSpPr/>
          <p:nvPr/>
        </p:nvSpPr>
        <p:spPr>
          <a:xfrm>
            <a:off x="4196863" y="3893697"/>
            <a:ext cx="982253" cy="1708137"/>
          </a:xfrm>
          <a:prstGeom prst="leftBrace">
            <a:avLst>
              <a:gd name="adj1" fmla="val 8333"/>
              <a:gd name="adj2" fmla="val 77074"/>
            </a:avLst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Bilde 25"/>
          <p:cNvPicPr>
            <a:picLocks noChangeAspect="1"/>
          </p:cNvPicPr>
          <p:nvPr/>
        </p:nvPicPr>
        <p:blipFill rotWithShape="1">
          <a:blip r:embed="rId3"/>
          <a:srcRect l="49986" r="25088"/>
          <a:stretch/>
        </p:blipFill>
        <p:spPr>
          <a:xfrm>
            <a:off x="1502796" y="3786149"/>
            <a:ext cx="2414954" cy="914528"/>
          </a:xfrm>
          <a:prstGeom prst="rect">
            <a:avLst/>
          </a:prstGeom>
        </p:spPr>
      </p:pic>
      <p:sp>
        <p:nvSpPr>
          <p:cNvPr id="28" name="TekstSylinder 27"/>
          <p:cNvSpPr txBox="1"/>
          <p:nvPr/>
        </p:nvSpPr>
        <p:spPr>
          <a:xfrm>
            <a:off x="1963638" y="3893697"/>
            <a:ext cx="151111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2">
                    <a:lumMod val="50000"/>
                  </a:schemeClr>
                </a:solidFill>
              </a:rPr>
              <a:t>Project Group</a:t>
            </a:r>
            <a:endParaRPr lang="en-GB" b="1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29" name="Rett linje 28"/>
          <p:cNvCxnSpPr>
            <a:stCxn id="26" idx="3"/>
          </p:cNvCxnSpPr>
          <p:nvPr/>
        </p:nvCxnSpPr>
        <p:spPr>
          <a:xfrm flipV="1">
            <a:off x="3917750" y="3504834"/>
            <a:ext cx="818373" cy="738579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Sylinder 2"/>
          <p:cNvSpPr txBox="1"/>
          <p:nvPr/>
        </p:nvSpPr>
        <p:spPr>
          <a:xfrm>
            <a:off x="152579" y="1167468"/>
            <a:ext cx="1322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Sykehuspartner</a:t>
            </a:r>
          </a:p>
          <a:p>
            <a:r>
              <a:rPr lang="en-GB" sz="1400" dirty="0" smtClean="0"/>
              <a:t>Henrik K. Dahl</a:t>
            </a:r>
            <a:endParaRPr lang="en-GB" sz="1400" dirty="0"/>
          </a:p>
        </p:txBody>
      </p:sp>
      <p:sp>
        <p:nvSpPr>
          <p:cNvPr id="16" name="TekstSylinder 15"/>
          <p:cNvSpPr txBox="1"/>
          <p:nvPr/>
        </p:nvSpPr>
        <p:spPr>
          <a:xfrm>
            <a:off x="98270" y="2067272"/>
            <a:ext cx="14314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OUS</a:t>
            </a:r>
          </a:p>
          <a:p>
            <a:r>
              <a:rPr lang="en-GB" sz="1400" dirty="0" smtClean="0"/>
              <a:t>Matthias </a:t>
            </a:r>
            <a:r>
              <a:rPr lang="en-GB" sz="1400" dirty="0"/>
              <a:t>K</a:t>
            </a:r>
            <a:r>
              <a:rPr lang="en-GB" sz="1400" dirty="0" smtClean="0"/>
              <a:t>olberg</a:t>
            </a:r>
            <a:endParaRPr lang="en-GB" sz="1400" dirty="0"/>
          </a:p>
        </p:txBody>
      </p:sp>
      <p:sp>
        <p:nvSpPr>
          <p:cNvPr id="17" name="TekstSylinder 16"/>
          <p:cNvSpPr txBox="1"/>
          <p:nvPr/>
        </p:nvSpPr>
        <p:spPr>
          <a:xfrm>
            <a:off x="152579" y="3009042"/>
            <a:ext cx="12754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N4</a:t>
            </a:r>
            <a:endParaRPr lang="en-GB" sz="1400" dirty="0" smtClean="0"/>
          </a:p>
          <a:p>
            <a:r>
              <a:rPr lang="en-GB" sz="1400" dirty="0" err="1" smtClean="0"/>
              <a:t>Seksjonsledere</a:t>
            </a:r>
            <a:endParaRPr lang="en-GB" sz="1400" dirty="0"/>
          </a:p>
        </p:txBody>
      </p:sp>
      <p:sp>
        <p:nvSpPr>
          <p:cNvPr id="18" name="TekstSylinder 17"/>
          <p:cNvSpPr txBox="1"/>
          <p:nvPr/>
        </p:nvSpPr>
        <p:spPr>
          <a:xfrm>
            <a:off x="178701" y="3785975"/>
            <a:ext cx="11713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smtClean="0"/>
              <a:t>N5</a:t>
            </a:r>
            <a:endParaRPr lang="en-GB" sz="1400" dirty="0" smtClean="0"/>
          </a:p>
          <a:p>
            <a:r>
              <a:rPr lang="en-GB" sz="1400" dirty="0" err="1" smtClean="0"/>
              <a:t>Gruppe</a:t>
            </a:r>
            <a:r>
              <a:rPr lang="en-GB" sz="1400" dirty="0" smtClean="0"/>
              <a:t>-/</a:t>
            </a:r>
          </a:p>
          <a:p>
            <a:r>
              <a:rPr lang="en-GB" sz="1400" dirty="0" err="1" smtClean="0"/>
              <a:t>Prosjekt</a:t>
            </a:r>
            <a:r>
              <a:rPr lang="en-GB" sz="1400" dirty="0" smtClean="0"/>
              <a:t>-</a:t>
            </a:r>
          </a:p>
          <a:p>
            <a:r>
              <a:rPr lang="en-GB" sz="1400" dirty="0" err="1" smtClean="0"/>
              <a:t>gruppeledere</a:t>
            </a:r>
            <a:endParaRPr lang="en-GB" sz="1400" dirty="0"/>
          </a:p>
        </p:txBody>
      </p:sp>
      <p:sp>
        <p:nvSpPr>
          <p:cNvPr id="19" name="TekstSylinder 18"/>
          <p:cNvSpPr txBox="1"/>
          <p:nvPr/>
        </p:nvSpPr>
        <p:spPr>
          <a:xfrm>
            <a:off x="218176" y="4993795"/>
            <a:ext cx="10892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 smtClean="0"/>
              <a:t>Sluttbrukere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34838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4413"/>
          </a:xfrm>
        </p:spPr>
        <p:txBody>
          <a:bodyPr>
            <a:normAutofit/>
          </a:bodyPr>
          <a:lstStyle/>
          <a:p>
            <a:r>
              <a:rPr lang="en-GB" sz="3600" dirty="0" err="1" smtClean="0"/>
              <a:t>Forhåndsdefinerte</a:t>
            </a:r>
            <a:r>
              <a:rPr lang="en-GB" sz="3600" dirty="0" smtClean="0"/>
              <a:t> </a:t>
            </a:r>
            <a:r>
              <a:rPr lang="en-GB" sz="3600" dirty="0" err="1" smtClean="0"/>
              <a:t>seksjoner</a:t>
            </a:r>
            <a:endParaRPr lang="en-GB" sz="3600" dirty="0"/>
          </a:p>
        </p:txBody>
      </p:sp>
      <p:sp>
        <p:nvSpPr>
          <p:cNvPr id="6" name="Rektangel 5"/>
          <p:cNvSpPr/>
          <p:nvPr/>
        </p:nvSpPr>
        <p:spPr>
          <a:xfrm>
            <a:off x="265722" y="1295155"/>
            <a:ext cx="5611448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u="sng" dirty="0" smtClean="0"/>
              <a:t>AKU</a:t>
            </a:r>
            <a:endParaRPr lang="en-GB" sz="1400" b="1" u="sng" dirty="0" smtClean="0"/>
          </a:p>
          <a:p>
            <a:r>
              <a:rPr lang="en-GB" sz="1400" dirty="0" smtClean="0"/>
              <a:t>AKU GENERELL INTENSIV 1 RH</a:t>
            </a:r>
          </a:p>
          <a:p>
            <a:r>
              <a:rPr lang="en-GB" sz="1400" dirty="0" smtClean="0"/>
              <a:t>AKU GENERELL INTENSIV, ULLEVÅL</a:t>
            </a:r>
          </a:p>
          <a:p>
            <a:r>
              <a:rPr lang="en-GB" sz="1400" dirty="0" smtClean="0"/>
              <a:t>AKU SEKSJON FOR ANESTESI OG INTENSIVMEDISIN, RADIUMHOSPITALE</a:t>
            </a:r>
          </a:p>
          <a:p>
            <a:r>
              <a:rPr lang="en-GB" sz="1400" dirty="0" smtClean="0"/>
              <a:t>AKU SEKSJON FOR ANESTESI OG INTENSIVMEDISIN, RIKSHOSPITALET</a:t>
            </a:r>
          </a:p>
          <a:p>
            <a:r>
              <a:rPr lang="en-GB" sz="1400" dirty="0" smtClean="0"/>
              <a:t>AKU SEKSJON FOR ANESTESI OG INTENSIVMEDISIN, ULLEVÅL</a:t>
            </a:r>
          </a:p>
          <a:p>
            <a:r>
              <a:rPr lang="en-GB" sz="1400" dirty="0" smtClean="0"/>
              <a:t>AKU SEKSJON FOR FORSKNING OG UTVIKLING</a:t>
            </a:r>
          </a:p>
          <a:p>
            <a:r>
              <a:rPr lang="en-GB" sz="1400" dirty="0" smtClean="0"/>
              <a:t>AKU SEKSJON FOR TRAUMATOLOGI</a:t>
            </a:r>
          </a:p>
          <a:p>
            <a:endParaRPr lang="en-GB" sz="1400" dirty="0" smtClean="0"/>
          </a:p>
          <a:p>
            <a:r>
              <a:rPr lang="en-GB" b="1" u="sng" dirty="0" smtClean="0"/>
              <a:t>BAR</a:t>
            </a:r>
            <a:endParaRPr lang="en-GB" sz="1400" dirty="0" smtClean="0"/>
          </a:p>
          <a:p>
            <a:r>
              <a:rPr lang="en-GB" sz="1400" dirty="0" smtClean="0"/>
              <a:t>BAR PFI </a:t>
            </a:r>
            <a:r>
              <a:rPr lang="en-GB" sz="1400" dirty="0" err="1" smtClean="0"/>
              <a:t>Pediatrisk</a:t>
            </a:r>
            <a:r>
              <a:rPr lang="en-GB" sz="1400" dirty="0" smtClean="0"/>
              <a:t> </a:t>
            </a:r>
            <a:r>
              <a:rPr lang="en-GB" sz="1400" dirty="0" err="1" smtClean="0"/>
              <a:t>forskningsinstitutt</a:t>
            </a:r>
            <a:endParaRPr lang="en-GB" sz="1400" dirty="0" smtClean="0"/>
          </a:p>
          <a:p>
            <a:endParaRPr lang="en-GB" sz="1400" dirty="0" smtClean="0"/>
          </a:p>
          <a:p>
            <a:r>
              <a:rPr lang="en-GB" b="1" u="sng" dirty="0" smtClean="0"/>
              <a:t>HLK</a:t>
            </a:r>
            <a:endParaRPr lang="en-GB" sz="1400" dirty="0" smtClean="0"/>
          </a:p>
          <a:p>
            <a:r>
              <a:rPr lang="en-GB" sz="1400" dirty="0" smtClean="0"/>
              <a:t>HLK IEMF LABORATORIESEKSJONEN</a:t>
            </a:r>
          </a:p>
          <a:p>
            <a:r>
              <a:rPr lang="en-GB" sz="1400" dirty="0" smtClean="0"/>
              <a:t>HLK IKF KIRURGISK FORSKNING SEKSJON</a:t>
            </a:r>
          </a:p>
          <a:p>
            <a:endParaRPr lang="en-GB" sz="1400" dirty="0" smtClean="0"/>
          </a:p>
          <a:p>
            <a:r>
              <a:rPr lang="en-GB" b="1" u="sng" dirty="0" smtClean="0"/>
              <a:t>KIT</a:t>
            </a:r>
            <a:endParaRPr lang="en-GB" sz="1400" dirty="0" smtClean="0"/>
          </a:p>
          <a:p>
            <a:r>
              <a:rPr lang="en-GB" sz="1400" dirty="0" smtClean="0"/>
              <a:t>KIT SEKSJON FOR INDREMEDISINSK FORSKNING</a:t>
            </a:r>
          </a:p>
        </p:txBody>
      </p:sp>
      <p:sp>
        <p:nvSpPr>
          <p:cNvPr id="7" name="Rektangel 6"/>
          <p:cNvSpPr/>
          <p:nvPr/>
        </p:nvSpPr>
        <p:spPr>
          <a:xfrm>
            <a:off x="5957279" y="1289538"/>
            <a:ext cx="5611448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u="sng" dirty="0"/>
              <a:t>KLM</a:t>
            </a:r>
            <a:endParaRPr lang="en-GB" sz="1400" dirty="0" smtClean="0"/>
          </a:p>
          <a:p>
            <a:r>
              <a:rPr lang="en-GB" sz="1400" dirty="0" smtClean="0"/>
              <a:t>KLM MIK SEKSJON </a:t>
            </a:r>
            <a:r>
              <a:rPr lang="en-GB" sz="1400" dirty="0"/>
              <a:t>FOR FORSKNING</a:t>
            </a:r>
          </a:p>
          <a:p>
            <a:endParaRPr lang="en-GB" sz="1400" dirty="0" smtClean="0"/>
          </a:p>
          <a:p>
            <a:r>
              <a:rPr lang="en-GB" b="1" u="sng" dirty="0" smtClean="0"/>
              <a:t>KRE</a:t>
            </a:r>
            <a:endParaRPr lang="en-GB" sz="1400" b="1" u="sng" dirty="0" smtClean="0"/>
          </a:p>
          <a:p>
            <a:r>
              <a:rPr lang="en-GB" sz="1400" dirty="0" smtClean="0"/>
              <a:t>KRE </a:t>
            </a:r>
            <a:r>
              <a:rPr lang="en-GB" sz="1400" dirty="0"/>
              <a:t>SEKSJON FOR KJERNEFASILITETER</a:t>
            </a:r>
          </a:p>
          <a:p>
            <a:r>
              <a:rPr lang="en-GB" sz="1400" dirty="0"/>
              <a:t>KRE SEKSJON FOR KREFTGENETIKK</a:t>
            </a:r>
          </a:p>
          <a:p>
            <a:r>
              <a:rPr lang="en-GB" sz="1400" dirty="0"/>
              <a:t>KRE SEKSJON FOR KREFTIMMUNOLOGI</a:t>
            </a:r>
          </a:p>
          <a:p>
            <a:r>
              <a:rPr lang="en-GB" sz="1400" dirty="0"/>
              <a:t>KRE SEKSJON FOR MOLEKYLÆR CELLEBIOLOGI</a:t>
            </a:r>
          </a:p>
          <a:p>
            <a:r>
              <a:rPr lang="en-GB" sz="1400" dirty="0"/>
              <a:t>KRE SEKSJON FOR MOLEKYLÆR ONKOLOGI</a:t>
            </a:r>
          </a:p>
          <a:p>
            <a:r>
              <a:rPr lang="en-GB" sz="1400" dirty="0"/>
              <a:t>KRE SEKSJON FOR STRÅLINGSBIOLOGI</a:t>
            </a:r>
          </a:p>
          <a:p>
            <a:r>
              <a:rPr lang="en-GB" sz="1400" dirty="0"/>
              <a:t>KRE SEKSJON FOR TUMORBIOLOGI</a:t>
            </a:r>
          </a:p>
          <a:p>
            <a:endParaRPr lang="en-GB" sz="1400" dirty="0" smtClean="0"/>
          </a:p>
          <a:p>
            <a:r>
              <a:rPr lang="en-GB" b="1" u="sng" dirty="0" smtClean="0"/>
              <a:t>NVR</a:t>
            </a:r>
            <a:endParaRPr lang="en-GB" sz="1400" b="1" u="sng" dirty="0" smtClean="0"/>
          </a:p>
          <a:p>
            <a:r>
              <a:rPr lang="en-GB" sz="1400" dirty="0" smtClean="0"/>
              <a:t>NVR </a:t>
            </a:r>
            <a:r>
              <a:rPr lang="en-GB" sz="1400" dirty="0"/>
              <a:t>NEVROLOGISK AVDELING</a:t>
            </a:r>
          </a:p>
          <a:p>
            <a:r>
              <a:rPr lang="en-GB" sz="1400" dirty="0"/>
              <a:t>NVR FORSKNING OG UTVIKLING</a:t>
            </a:r>
          </a:p>
          <a:p>
            <a:r>
              <a:rPr lang="en-GB" sz="1400" dirty="0"/>
              <a:t>NVR NEVROKIRURGISK AVDELING</a:t>
            </a:r>
          </a:p>
        </p:txBody>
      </p:sp>
    </p:spTree>
    <p:extLst>
      <p:ext uri="{BB962C8B-B14F-4D97-AF65-F5344CB8AC3E}">
        <p14:creationId xmlns:p14="http://schemas.microsoft.com/office/powerpoint/2010/main" val="4287603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Inviterer</a:t>
            </a:r>
            <a:r>
              <a:rPr lang="en-GB" dirty="0"/>
              <a:t> </a:t>
            </a:r>
            <a:r>
              <a:rPr lang="en-GB" dirty="0" err="1" smtClean="0"/>
              <a:t>medlemmer</a:t>
            </a:r>
            <a:r>
              <a:rPr lang="en-GB" dirty="0" smtClean="0"/>
              <a:t>, </a:t>
            </a:r>
            <a:r>
              <a:rPr lang="en-GB" dirty="0" err="1" smtClean="0"/>
              <a:t>eller</a:t>
            </a:r>
            <a:r>
              <a:rPr lang="en-GB" dirty="0" smtClean="0"/>
              <a:t> </a:t>
            </a:r>
            <a:r>
              <a:rPr lang="en-GB" dirty="0" err="1" smtClean="0"/>
              <a:t>aksepterer</a:t>
            </a:r>
            <a:r>
              <a:rPr lang="en-GB" dirty="0" smtClean="0"/>
              <a:t> </a:t>
            </a:r>
            <a:r>
              <a:rPr lang="en-GB" dirty="0" err="1" smtClean="0"/>
              <a:t>forespørsler</a:t>
            </a:r>
            <a:endParaRPr lang="en-GB" dirty="0" smtClean="0"/>
          </a:p>
          <a:p>
            <a:r>
              <a:rPr lang="en-GB" dirty="0" err="1" smtClean="0"/>
              <a:t>Tildeler</a:t>
            </a:r>
            <a:r>
              <a:rPr lang="en-GB" dirty="0" smtClean="0"/>
              <a:t> roller</a:t>
            </a:r>
          </a:p>
          <a:p>
            <a:pPr lvl="1"/>
            <a:r>
              <a:rPr lang="en-GB" dirty="0" err="1" smtClean="0"/>
              <a:t>Gruppeadministrator</a:t>
            </a:r>
            <a:r>
              <a:rPr lang="en-GB" dirty="0" smtClean="0"/>
              <a:t> (</a:t>
            </a:r>
            <a:r>
              <a:rPr lang="en-GB" dirty="0" err="1" smtClean="0"/>
              <a:t>delegert</a:t>
            </a:r>
            <a:r>
              <a:rPr lang="en-GB" dirty="0" smtClean="0"/>
              <a:t> </a:t>
            </a:r>
            <a:r>
              <a:rPr lang="en-GB" dirty="0" err="1" smtClean="0"/>
              <a:t>ansvar</a:t>
            </a:r>
            <a:r>
              <a:rPr lang="en-GB" dirty="0" smtClean="0"/>
              <a:t>)</a:t>
            </a:r>
          </a:p>
          <a:p>
            <a:pPr lvl="1"/>
            <a:r>
              <a:rPr lang="en-GB" dirty="0" err="1" smtClean="0"/>
              <a:t>Prosjektgruppeadministrator</a:t>
            </a:r>
            <a:endParaRPr lang="en-GB" dirty="0" smtClean="0"/>
          </a:p>
          <a:p>
            <a:pPr lvl="1"/>
            <a:r>
              <a:rPr lang="en-GB" dirty="0" err="1" smtClean="0"/>
              <a:t>Sluttbruker</a:t>
            </a:r>
            <a:endParaRPr lang="en-GB" dirty="0" smtClean="0"/>
          </a:p>
          <a:p>
            <a:pPr lvl="1"/>
            <a:r>
              <a:rPr lang="en-GB" dirty="0" err="1" smtClean="0"/>
              <a:t>Det</a:t>
            </a:r>
            <a:r>
              <a:rPr lang="en-GB" dirty="0" smtClean="0"/>
              <a:t> </a:t>
            </a:r>
            <a:r>
              <a:rPr lang="en-GB" dirty="0" err="1" smtClean="0"/>
              <a:t>er</a:t>
            </a:r>
            <a:r>
              <a:rPr lang="en-GB" dirty="0" smtClean="0"/>
              <a:t> </a:t>
            </a:r>
            <a:r>
              <a:rPr lang="en-GB" dirty="0" err="1" smtClean="0"/>
              <a:t>mulig</a:t>
            </a:r>
            <a:r>
              <a:rPr lang="en-GB" dirty="0" smtClean="0"/>
              <a:t> å </a:t>
            </a:r>
            <a:r>
              <a:rPr lang="en-GB" dirty="0" err="1" smtClean="0"/>
              <a:t>definere</a:t>
            </a:r>
            <a:r>
              <a:rPr lang="en-GB" dirty="0" smtClean="0"/>
              <a:t> </a:t>
            </a:r>
            <a:r>
              <a:rPr lang="en-GB" dirty="0" err="1" smtClean="0"/>
              <a:t>flere</a:t>
            </a:r>
            <a:r>
              <a:rPr lang="en-GB" dirty="0" smtClean="0"/>
              <a:t> roller (</a:t>
            </a:r>
            <a:r>
              <a:rPr lang="en-GB" dirty="0" err="1" smtClean="0"/>
              <a:t>opprette</a:t>
            </a:r>
            <a:r>
              <a:rPr lang="en-GB" dirty="0" smtClean="0"/>
              <a:t>, lese, </a:t>
            </a:r>
            <a:r>
              <a:rPr lang="en-GB" dirty="0" err="1" smtClean="0"/>
              <a:t>skriverettigheter</a:t>
            </a:r>
            <a:r>
              <a:rPr lang="en-GB" dirty="0" smtClean="0"/>
              <a:t>)</a:t>
            </a:r>
          </a:p>
          <a:p>
            <a:pPr lvl="1"/>
            <a:endParaRPr lang="en-GB" dirty="0"/>
          </a:p>
          <a:p>
            <a:r>
              <a:rPr lang="en-GB" dirty="0" err="1" smtClean="0"/>
              <a:t>Det</a:t>
            </a:r>
            <a:r>
              <a:rPr lang="en-GB" dirty="0" smtClean="0"/>
              <a:t> </a:t>
            </a:r>
            <a:r>
              <a:rPr lang="en-GB" dirty="0" err="1" smtClean="0"/>
              <a:t>er</a:t>
            </a:r>
            <a:r>
              <a:rPr lang="en-GB" dirty="0" smtClean="0"/>
              <a:t> </a:t>
            </a:r>
            <a:r>
              <a:rPr lang="en-GB" dirty="0" err="1" smtClean="0"/>
              <a:t>mulig</a:t>
            </a:r>
            <a:r>
              <a:rPr lang="en-GB" dirty="0" smtClean="0"/>
              <a:t> å </a:t>
            </a:r>
            <a:r>
              <a:rPr lang="en-GB" dirty="0" err="1" smtClean="0"/>
              <a:t>endre</a:t>
            </a:r>
            <a:r>
              <a:rPr lang="en-GB" dirty="0" smtClean="0"/>
              <a:t> </a:t>
            </a:r>
            <a:r>
              <a:rPr lang="en-GB" dirty="0" err="1" smtClean="0"/>
              <a:t>navn</a:t>
            </a:r>
            <a:r>
              <a:rPr lang="en-GB" dirty="0" smtClean="0"/>
              <a:t> </a:t>
            </a:r>
            <a:r>
              <a:rPr lang="en-GB" dirty="0" err="1" smtClean="0"/>
              <a:t>på</a:t>
            </a:r>
            <a:r>
              <a:rPr lang="en-GB" dirty="0" smtClean="0"/>
              <a:t> </a:t>
            </a:r>
            <a:r>
              <a:rPr lang="en-GB" dirty="0" err="1" smtClean="0"/>
              <a:t>seksjonen</a:t>
            </a:r>
            <a:endParaRPr lang="en-GB" dirty="0" smtClean="0"/>
          </a:p>
          <a:p>
            <a:pPr marL="457200" lvl="1" indent="0">
              <a:buNone/>
            </a:pPr>
            <a:endParaRPr lang="en-GB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2"/>
          <a:srcRect l="49986" r="25088"/>
          <a:stretch/>
        </p:blipFill>
        <p:spPr>
          <a:xfrm>
            <a:off x="261258" y="365125"/>
            <a:ext cx="2414954" cy="91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488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Webinar</a:t>
            </a:r>
            <a:endParaRPr lang="en-GB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Opptak</a:t>
            </a:r>
            <a:r>
              <a:rPr lang="en-GB" dirty="0" smtClean="0"/>
              <a:t> av </a:t>
            </a:r>
            <a:r>
              <a:rPr lang="en-GB" dirty="0" err="1" smtClean="0"/>
              <a:t>brukerwebinar</a:t>
            </a:r>
            <a:r>
              <a:rPr lang="en-GB" dirty="0" smtClean="0"/>
              <a:t> </a:t>
            </a:r>
            <a:r>
              <a:rPr lang="en-GB" dirty="0" err="1" smtClean="0"/>
              <a:t>er</a:t>
            </a:r>
            <a:r>
              <a:rPr lang="en-GB" dirty="0" smtClean="0"/>
              <a:t> </a:t>
            </a:r>
            <a:r>
              <a:rPr lang="en-GB" dirty="0" err="1" smtClean="0"/>
              <a:t>tilgjengelig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Forskningsportalen</a:t>
            </a:r>
            <a:endParaRPr lang="en-GB" dirty="0" smtClean="0"/>
          </a:p>
          <a:p>
            <a:r>
              <a:rPr lang="en-GB" dirty="0" smtClean="0"/>
              <a:t>Sykehuspartner </a:t>
            </a:r>
            <a:r>
              <a:rPr lang="en-GB" dirty="0" err="1" smtClean="0"/>
              <a:t>planlegger</a:t>
            </a:r>
            <a:r>
              <a:rPr lang="en-GB" dirty="0" smtClean="0"/>
              <a:t> </a:t>
            </a:r>
            <a:r>
              <a:rPr lang="en-GB" dirty="0" err="1" smtClean="0"/>
              <a:t>nye</a:t>
            </a:r>
            <a:r>
              <a:rPr lang="en-GB" dirty="0" smtClean="0"/>
              <a:t> </a:t>
            </a:r>
            <a:r>
              <a:rPr lang="en-GB" dirty="0" err="1" smtClean="0"/>
              <a:t>brukerwebinarer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juni</a:t>
            </a:r>
            <a:r>
              <a:rPr lang="en-GB" dirty="0"/>
              <a:t> </a:t>
            </a:r>
            <a:r>
              <a:rPr lang="en-GB" dirty="0" smtClean="0"/>
              <a:t>og/</a:t>
            </a:r>
            <a:r>
              <a:rPr lang="en-GB" dirty="0" err="1" smtClean="0"/>
              <a:t>eller</a:t>
            </a:r>
            <a:r>
              <a:rPr lang="en-GB" dirty="0" smtClean="0"/>
              <a:t> august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8607081"/>
      </p:ext>
    </p:extLst>
  </p:cSld>
  <p:clrMapOvr>
    <a:masterClrMapping/>
  </p:clrMapOvr>
</p:sld>
</file>

<file path=ppt/theme/theme1.xml><?xml version="1.0" encoding="utf-8"?>
<a:theme xmlns:a="http://schemas.openxmlformats.org/drawingml/2006/main" name="OUS - Forsk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S - Forskning" id="{B78AF91C-9AE7-4F08-B87D-FF5CC6050B43}" vid="{E5E52366-BBA8-4BF4-B9F8-7DC94387BA7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OUS - Forskning</Template>
  <TotalTime>1793</TotalTime>
  <Words>312</Words>
  <Application>Microsoft Office PowerPoint</Application>
  <PresentationFormat>Widescreen</PresentationFormat>
  <Paragraphs>78</Paragraphs>
  <Slides>7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10" baseType="lpstr">
      <vt:lpstr>Arial</vt:lpstr>
      <vt:lpstr>Calibri</vt:lpstr>
      <vt:lpstr>OUS - Forskning</vt:lpstr>
      <vt:lpstr>Elektronisk forskningslogg  Electronic lab notebook (ELN) </vt:lpstr>
      <vt:lpstr>ELN - Elektronisk labnotatbok     Elektronisk forskningslogg</vt:lpstr>
      <vt:lpstr>Hvordan ta i bruk</vt:lpstr>
      <vt:lpstr>Organisering og brukernivåer</vt:lpstr>
      <vt:lpstr>Forhåndsdefinerte seksjoner</vt:lpstr>
      <vt:lpstr>PowerPoint-presentasjon</vt:lpstr>
      <vt:lpstr>Webinar</vt:lpstr>
    </vt:vector>
  </TitlesOfParts>
  <Company>Oslo universitetssykehus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Elektronisk forskningslogg</dc:title>
  <dc:creator>Matthias Kolberg</dc:creator>
  <cp:lastModifiedBy>Matthias Kolberg</cp:lastModifiedBy>
  <cp:revision>56</cp:revision>
  <dcterms:created xsi:type="dcterms:W3CDTF">2019-08-13T14:09:42Z</dcterms:created>
  <dcterms:modified xsi:type="dcterms:W3CDTF">2023-05-11T11:44:08Z</dcterms:modified>
</cp:coreProperties>
</file>